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7" r:id="rId4"/>
    <p:sldMasterId id="2147483663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12192000"/>
  <p:notesSz cx="7010400" cy="9296400"/>
  <p:embeddedFontLst>
    <p:embeddedFont>
      <p:font typeface="Helvetica Neue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g53V/dOZRVl4GbzrB/lYxaFvUk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HelveticaNeue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4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None/>
            </a:pPr>
            <a:fld id="{00000000-1234-1234-1234-123412341234}" type="slidenum">
              <a:rPr b="0" i="0" lang="en-US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5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 showMasterSp="0">
  <p:cSld name="Title - Cent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82296" y="2513637"/>
            <a:ext cx="3398858" cy="689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1"/>
          <p:cNvCxnSpPr/>
          <p:nvPr/>
        </p:nvCxnSpPr>
        <p:spPr>
          <a:xfrm>
            <a:off x="3059906" y="3429000"/>
            <a:ext cx="6472238" cy="0"/>
          </a:xfrm>
          <a:prstGeom prst="straightConnector1">
            <a:avLst/>
          </a:prstGeom>
          <a:noFill/>
          <a:ln cap="flat" cmpd="sng" w="12700">
            <a:solidFill>
              <a:srgbClr val="E7AB19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838200" y="457200"/>
            <a:ext cx="9601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838200" y="1554480"/>
            <a:ext cx="5181600" cy="469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6172200" y="1554480"/>
            <a:ext cx="5181600" cy="469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type="title"/>
          </p:nvPr>
        </p:nvSpPr>
        <p:spPr>
          <a:xfrm>
            <a:off x="838200" y="457199"/>
            <a:ext cx="9601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838200" y="1554480"/>
            <a:ext cx="5181600" cy="456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2"/>
          <p:cNvSpPr/>
          <p:nvPr>
            <p:ph idx="2" type="pic"/>
          </p:nvPr>
        </p:nvSpPr>
        <p:spPr>
          <a:xfrm>
            <a:off x="6154940" y="1554480"/>
            <a:ext cx="5181600" cy="45638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/>
          <p:nvPr>
            <p:ph type="title"/>
          </p:nvPr>
        </p:nvSpPr>
        <p:spPr>
          <a:xfrm>
            <a:off x="838200" y="457200"/>
            <a:ext cx="9601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/>
          <p:nvPr>
            <p:ph type="title"/>
          </p:nvPr>
        </p:nvSpPr>
        <p:spPr>
          <a:xfrm>
            <a:off x="838200" y="457200"/>
            <a:ext cx="9601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" type="body"/>
          </p:nvPr>
        </p:nvSpPr>
        <p:spPr>
          <a:xfrm>
            <a:off x="838200" y="1554480"/>
            <a:ext cx="10515600" cy="465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/>
          <p:nvPr>
            <p:ph type="title"/>
          </p:nvPr>
        </p:nvSpPr>
        <p:spPr>
          <a:xfrm>
            <a:off x="838200" y="457200"/>
            <a:ext cx="9601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" type="body"/>
          </p:nvPr>
        </p:nvSpPr>
        <p:spPr>
          <a:xfrm>
            <a:off x="838200" y="1554480"/>
            <a:ext cx="5181600" cy="469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7"/>
          <p:cNvSpPr txBox="1"/>
          <p:nvPr>
            <p:ph idx="2" type="body"/>
          </p:nvPr>
        </p:nvSpPr>
        <p:spPr>
          <a:xfrm>
            <a:off x="6172200" y="1554480"/>
            <a:ext cx="5181600" cy="469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 txBox="1"/>
          <p:nvPr>
            <p:ph type="title"/>
          </p:nvPr>
        </p:nvSpPr>
        <p:spPr>
          <a:xfrm>
            <a:off x="838200" y="457199"/>
            <a:ext cx="9601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" type="body"/>
          </p:nvPr>
        </p:nvSpPr>
        <p:spPr>
          <a:xfrm>
            <a:off x="838200" y="1554481"/>
            <a:ext cx="5181600" cy="456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8"/>
          <p:cNvSpPr/>
          <p:nvPr>
            <p:ph idx="2" type="pic"/>
          </p:nvPr>
        </p:nvSpPr>
        <p:spPr>
          <a:xfrm>
            <a:off x="6154940" y="1554481"/>
            <a:ext cx="5181600" cy="45638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/>
          <p:nvPr>
            <p:ph type="title"/>
          </p:nvPr>
        </p:nvSpPr>
        <p:spPr>
          <a:xfrm>
            <a:off x="838200" y="457200"/>
            <a:ext cx="9601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Slides">
  <p:cSld name="Section Header Slide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.png" id="76" name="Google Shape;7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28159" y="178982"/>
            <a:ext cx="470749" cy="28261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2"/>
          <p:cNvSpPr txBox="1"/>
          <p:nvPr>
            <p:ph idx="12" type="sldNum"/>
          </p:nvPr>
        </p:nvSpPr>
        <p:spPr>
          <a:xfrm>
            <a:off x="11414850" y="6540500"/>
            <a:ext cx="226619" cy="23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42"/>
          <p:cNvSpPr/>
          <p:nvPr/>
        </p:nvSpPr>
        <p:spPr>
          <a:xfrm>
            <a:off x="202530" y="6621577"/>
            <a:ext cx="3333151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InVue Confidential &amp; Proprietary | Patents Pending</a:t>
            </a:r>
            <a:endParaRPr/>
          </a:p>
        </p:txBody>
      </p:sp>
      <p:sp>
        <p:nvSpPr>
          <p:cNvPr id="79" name="Google Shape;79;p42"/>
          <p:cNvSpPr/>
          <p:nvPr/>
        </p:nvSpPr>
        <p:spPr>
          <a:xfrm>
            <a:off x="-52686" y="-31751"/>
            <a:ext cx="12257386" cy="320762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2"/>
          <p:cNvSpPr txBox="1"/>
          <p:nvPr>
            <p:ph idx="1" type="body"/>
          </p:nvPr>
        </p:nvSpPr>
        <p:spPr>
          <a:xfrm>
            <a:off x="1272531" y="551902"/>
            <a:ext cx="9646938" cy="109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rgbClr val="E7AB19"/>
              </a:buClr>
              <a:buSzPts val="3350"/>
              <a:buNone/>
              <a:defRPr b="0" i="0" sz="3350">
                <a:solidFill>
                  <a:srgbClr val="E7AB1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/>
            </a:lvl2pPr>
            <a:lvl3pPr indent="-2921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indent="-28575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indent="-28575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2" type="body"/>
          </p:nvPr>
        </p:nvSpPr>
        <p:spPr>
          <a:xfrm>
            <a:off x="1272531" y="1755286"/>
            <a:ext cx="9647238" cy="1312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810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400"/>
              <a:buChar char="o"/>
              <a:defRPr b="0" i="0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810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i="0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810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i="0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810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0" i="0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.png" id="15" name="Google Shape;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28159" y="178982"/>
            <a:ext cx="470750" cy="2826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5979517" y="6540500"/>
            <a:ext cx="226619" cy="23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 Slides">
  <p:cSld name="Info Slide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.png" id="83" name="Google Shape;8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28159" y="178982"/>
            <a:ext cx="470749" cy="28261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3"/>
          <p:cNvSpPr txBox="1"/>
          <p:nvPr>
            <p:ph idx="12" type="sldNum"/>
          </p:nvPr>
        </p:nvSpPr>
        <p:spPr>
          <a:xfrm>
            <a:off x="11414850" y="6540500"/>
            <a:ext cx="226619" cy="23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43"/>
          <p:cNvSpPr/>
          <p:nvPr/>
        </p:nvSpPr>
        <p:spPr>
          <a:xfrm>
            <a:off x="202530" y="6621577"/>
            <a:ext cx="3333151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InVue Confidential &amp; Proprietary | Patents Pending</a:t>
            </a:r>
            <a:endParaRPr/>
          </a:p>
        </p:txBody>
      </p:sp>
      <p:sp>
        <p:nvSpPr>
          <p:cNvPr id="86" name="Google Shape;86;p43"/>
          <p:cNvSpPr txBox="1"/>
          <p:nvPr>
            <p:ph idx="1" type="body"/>
          </p:nvPr>
        </p:nvSpPr>
        <p:spPr>
          <a:xfrm>
            <a:off x="6576799" y="868670"/>
            <a:ext cx="5286375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0" i="0" sz="3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815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3300"/>
              <a:buChar char="o"/>
              <a:defRPr b="0" i="0" sz="3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3815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b="0" i="0" sz="3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3815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b="0" i="0" sz="3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3815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b="0" i="0" sz="3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3"/>
          <p:cNvSpPr/>
          <p:nvPr>
            <p:ph idx="2" type="pic"/>
          </p:nvPr>
        </p:nvSpPr>
        <p:spPr>
          <a:xfrm>
            <a:off x="986632" y="868363"/>
            <a:ext cx="4187031" cy="5330032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43"/>
          <p:cNvSpPr txBox="1"/>
          <p:nvPr>
            <p:ph idx="3" type="body"/>
          </p:nvPr>
        </p:nvSpPr>
        <p:spPr>
          <a:xfrm>
            <a:off x="6577013" y="1710532"/>
            <a:ext cx="52863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fo Slides">
  <p:cSld name="1_Info Slide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.png" id="90" name="Google Shape;9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28159" y="178982"/>
            <a:ext cx="470749" cy="2826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4"/>
          <p:cNvSpPr txBox="1"/>
          <p:nvPr>
            <p:ph idx="12" type="sldNum"/>
          </p:nvPr>
        </p:nvSpPr>
        <p:spPr>
          <a:xfrm>
            <a:off x="11414850" y="6540500"/>
            <a:ext cx="226619" cy="23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44"/>
          <p:cNvSpPr/>
          <p:nvPr/>
        </p:nvSpPr>
        <p:spPr>
          <a:xfrm>
            <a:off x="202530" y="6621577"/>
            <a:ext cx="3333151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InVue Confidential &amp; Proprietary | Patents Pending</a:t>
            </a:r>
            <a:endParaRPr/>
          </a:p>
        </p:txBody>
      </p:sp>
      <p:cxnSp>
        <p:nvCxnSpPr>
          <p:cNvPr id="93" name="Google Shape;93;p44"/>
          <p:cNvCxnSpPr/>
          <p:nvPr/>
        </p:nvCxnSpPr>
        <p:spPr>
          <a:xfrm>
            <a:off x="214099" y="1408384"/>
            <a:ext cx="5422110" cy="1"/>
          </a:xfrm>
          <a:prstGeom prst="straightConnector1">
            <a:avLst/>
          </a:prstGeom>
          <a:noFill/>
          <a:ln cap="flat" cmpd="sng" w="12700">
            <a:solidFill>
              <a:srgbClr val="E7AB1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94" name="Google Shape;94;p44"/>
          <p:cNvSpPr txBox="1"/>
          <p:nvPr>
            <p:ph idx="1" type="body"/>
          </p:nvPr>
        </p:nvSpPr>
        <p:spPr>
          <a:xfrm>
            <a:off x="214099" y="868670"/>
            <a:ext cx="5286375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0" i="0" sz="3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815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3300"/>
              <a:buChar char="o"/>
              <a:defRPr b="0" i="0" sz="33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3815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b="0" i="0" sz="33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3815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b="0" i="0" sz="33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3815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b="0" i="0" sz="33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44"/>
          <p:cNvSpPr/>
          <p:nvPr>
            <p:ph idx="2" type="pic"/>
          </p:nvPr>
        </p:nvSpPr>
        <p:spPr>
          <a:xfrm>
            <a:off x="6691527" y="868363"/>
            <a:ext cx="4187031" cy="533003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44"/>
          <p:cNvSpPr txBox="1"/>
          <p:nvPr>
            <p:ph idx="3" type="body"/>
          </p:nvPr>
        </p:nvSpPr>
        <p:spPr>
          <a:xfrm>
            <a:off x="214099" y="1710532"/>
            <a:ext cx="52863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p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hoto">
  <p:cSld name="2_Phot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/>
          <p:nvPr>
            <p:ph type="title"/>
          </p:nvPr>
        </p:nvSpPr>
        <p:spPr>
          <a:xfrm>
            <a:off x="1097280" y="733806"/>
            <a:ext cx="8051918" cy="4937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Helvetica Neue"/>
              <a:buNone/>
              <a:defRPr b="1" sz="285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6"/>
          <p:cNvSpPr txBox="1"/>
          <p:nvPr>
            <p:ph idx="1" type="body"/>
          </p:nvPr>
        </p:nvSpPr>
        <p:spPr>
          <a:xfrm>
            <a:off x="1097280" y="1762506"/>
            <a:ext cx="9761220" cy="45255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90"/>
              <a:buFont typeface="Arial"/>
              <a:buNone/>
              <a:defRPr b="1" sz="21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8615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90"/>
              <a:buFont typeface="Arial"/>
              <a:buChar char="•"/>
              <a:defRPr b="0" sz="21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1469" lvl="2" marL="13716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20"/>
              <a:buFont typeface="Helvetica Neue"/>
              <a:buChar char="•"/>
              <a:defRPr sz="1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4325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Helvetica Neue"/>
              <a:buChar char="◦"/>
              <a:defRPr sz="15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triangle_icon_2015revise.png" id="101" name="Google Shape;10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84374" y="111545"/>
            <a:ext cx="599384" cy="359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5" name="Google Shape;10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One lIne">
  <p:cSld name="2_One lIn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lIne">
  <p:cSld name="One lIn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p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26"/>
          <p:cNvCxnSpPr/>
          <p:nvPr/>
        </p:nvCxnSpPr>
        <p:spPr>
          <a:xfrm rot="10800000">
            <a:off x="3816504" y="2135505"/>
            <a:ext cx="0" cy="265176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3" name="Google Shape;23;p26"/>
          <p:cNvSpPr txBox="1"/>
          <p:nvPr>
            <p:ph type="title"/>
          </p:nvPr>
        </p:nvSpPr>
        <p:spPr>
          <a:xfrm>
            <a:off x="4020449" y="3096037"/>
            <a:ext cx="4759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4" name="Google Shape;2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857" y="3140391"/>
            <a:ext cx="2264821" cy="4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27"/>
          <p:cNvCxnSpPr/>
          <p:nvPr/>
        </p:nvCxnSpPr>
        <p:spPr>
          <a:xfrm rot="10800000">
            <a:off x="3816504" y="2135505"/>
            <a:ext cx="0" cy="265176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7" name="Google Shape;27;p27"/>
          <p:cNvSpPr txBox="1"/>
          <p:nvPr>
            <p:ph type="title"/>
          </p:nvPr>
        </p:nvSpPr>
        <p:spPr>
          <a:xfrm>
            <a:off x="4084617" y="4317806"/>
            <a:ext cx="7674241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b="1" i="0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8" name="Google Shape;2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857" y="3140391"/>
            <a:ext cx="2264821" cy="44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5575" y="1448682"/>
            <a:ext cx="2672322" cy="109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lIne">
  <p:cSld name="1_One lIn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/>
          <p:nvPr/>
        </p:nvSpPr>
        <p:spPr>
          <a:xfrm>
            <a:off x="921832" y="850169"/>
            <a:ext cx="1942007" cy="60959"/>
          </a:xfrm>
          <a:prstGeom prst="rect">
            <a:avLst/>
          </a:prstGeom>
          <a:solidFill>
            <a:srgbClr val="ECAC00"/>
          </a:solidFill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7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" name="Google Shape;3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48864" y="129890"/>
            <a:ext cx="1228978" cy="50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838200" y="457200"/>
            <a:ext cx="9601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838200" y="1554480"/>
            <a:ext cx="10515600" cy="465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414185" y="129889"/>
            <a:ext cx="654502" cy="4114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838200" y="457200"/>
            <a:ext cx="9601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0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838200" y="1554480"/>
            <a:ext cx="10515600" cy="465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6" name="Google Shape;36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414185" y="159385"/>
            <a:ext cx="654502" cy="4114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/>
          <p:nvPr>
            <p:ph type="title"/>
          </p:nvPr>
        </p:nvSpPr>
        <p:spPr>
          <a:xfrm>
            <a:off x="838200" y="457200"/>
            <a:ext cx="9601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0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35"/>
          <p:cNvSpPr txBox="1"/>
          <p:nvPr>
            <p:ph idx="1" type="body"/>
          </p:nvPr>
        </p:nvSpPr>
        <p:spPr>
          <a:xfrm>
            <a:off x="838200" y="1554480"/>
            <a:ext cx="10515600" cy="465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4" name="Google Shape;54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414186" y="159385"/>
            <a:ext cx="654502" cy="4114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  <a:defRPr b="0" i="0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8575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575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8575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8575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23.jpg"/><Relationship Id="rId6" Type="http://schemas.openxmlformats.org/officeDocument/2006/relationships/image" Target="../media/image29.jpg"/><Relationship Id="rId7" Type="http://schemas.openxmlformats.org/officeDocument/2006/relationships/image" Target="../media/image5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41.gif"/><Relationship Id="rId5" Type="http://schemas.openxmlformats.org/officeDocument/2006/relationships/image" Target="../media/image42.jpg"/><Relationship Id="rId6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Relationship Id="rId5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31.png"/><Relationship Id="rId5" Type="http://schemas.openxmlformats.org/officeDocument/2006/relationships/image" Target="../media/image39.png"/><Relationship Id="rId6" Type="http://schemas.openxmlformats.org/officeDocument/2006/relationships/image" Target="../media/image35.png"/><Relationship Id="rId7" Type="http://schemas.openxmlformats.org/officeDocument/2006/relationships/image" Target="../media/image40.png"/><Relationship Id="rId8" Type="http://schemas.openxmlformats.org/officeDocument/2006/relationships/image" Target="../media/image4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Relationship Id="rId4" Type="http://schemas.openxmlformats.org/officeDocument/2006/relationships/image" Target="../media/image36.jpg"/><Relationship Id="rId5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jpg"/><Relationship Id="rId4" Type="http://schemas.openxmlformats.org/officeDocument/2006/relationships/image" Target="../media/image50.jpg"/><Relationship Id="rId5" Type="http://schemas.openxmlformats.org/officeDocument/2006/relationships/image" Target="../media/image46.jpg"/><Relationship Id="rId6" Type="http://schemas.openxmlformats.org/officeDocument/2006/relationships/image" Target="../media/image4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4.jpg"/><Relationship Id="rId5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51.png"/><Relationship Id="rId5" Type="http://schemas.openxmlformats.org/officeDocument/2006/relationships/image" Target="../media/image26.png"/><Relationship Id="rId6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/>
        </p:nvSpPr>
        <p:spPr>
          <a:xfrm>
            <a:off x="5249615" y="3719697"/>
            <a:ext cx="1692771" cy="605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Padlock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/>
          <p:nvPr/>
        </p:nvSpPr>
        <p:spPr>
          <a:xfrm>
            <a:off x="0" y="0"/>
            <a:ext cx="12215168" cy="6972300"/>
          </a:xfrm>
          <a:prstGeom prst="rect">
            <a:avLst/>
          </a:prstGeom>
          <a:solidFill>
            <a:srgbClr val="000000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6382377" y="2756543"/>
            <a:ext cx="49833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E7AB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Visací zámek</a:t>
            </a:r>
            <a:endParaRPr/>
          </a:p>
        </p:txBody>
      </p:sp>
      <p:sp>
        <p:nvSpPr>
          <p:cNvPr id="192" name="Google Shape;192;p10"/>
          <p:cNvSpPr txBox="1"/>
          <p:nvPr/>
        </p:nvSpPr>
        <p:spPr>
          <a:xfrm>
            <a:off x="6433755" y="2480100"/>
            <a:ext cx="9273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E7AB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Nový</a:t>
            </a:r>
            <a:endParaRPr/>
          </a:p>
        </p:txBody>
      </p:sp>
      <p:pic>
        <p:nvPicPr>
          <p:cNvPr descr="image2.png" id="193" name="Google Shape;1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8159" y="178982"/>
            <a:ext cx="470749" cy="28261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 txBox="1"/>
          <p:nvPr/>
        </p:nvSpPr>
        <p:spPr>
          <a:xfrm>
            <a:off x="6382377" y="3682047"/>
            <a:ext cx="55659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Řízený přístup. Jakékoli prostředí. Žádné baterie.</a:t>
            </a:r>
            <a:endParaRPr b="1" sz="30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A picture containing indoor, cage, tiled&#10;&#10;Description automatically generated" id="195" name="Google Shape;1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935" y="669135"/>
            <a:ext cx="2688529" cy="2688528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wall, indoor, toilet&#10;&#10;Description automatically generated" id="196" name="Google Shape;19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9222" y="3500337"/>
            <a:ext cx="2688529" cy="268852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-up of a fence&#10;&#10;Description automatically generated with low confidence" id="197" name="Google Shape;19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09222" y="669136"/>
            <a:ext cx="2688529" cy="2688528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10"/>
          <p:cNvPicPr preferRelativeResize="0"/>
          <p:nvPr/>
        </p:nvPicPr>
        <p:blipFill rotWithShape="1">
          <a:blip r:embed="rId7">
            <a:alphaModFix/>
          </a:blip>
          <a:srcRect b="21799" l="24404" r="34424" t="0"/>
          <a:stretch/>
        </p:blipFill>
        <p:spPr>
          <a:xfrm>
            <a:off x="428380" y="3500337"/>
            <a:ext cx="2688529" cy="2688528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/>
        </p:nvSpPr>
        <p:spPr>
          <a:xfrm>
            <a:off x="6576799" y="847005"/>
            <a:ext cx="5422110" cy="5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5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Padlock</a:t>
            </a:r>
            <a:endParaRPr b="1" sz="3350">
              <a:solidFill>
                <a:srgbClr val="21212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6582108" y="4836626"/>
            <a:ext cx="51315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Žádné baterie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Provoz s přenosem energie pomocí OneKEY eliminuje potřebu baterií, aby byly zajištěny nejnižší celkové náklady na vlastnictví.</a:t>
            </a:r>
            <a:endParaRPr sz="1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6582108" y="3189084"/>
            <a:ext cx="51315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Jakékoliv prostředí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Odolné proti vypáčení a přerušení, nejvyšší odolnost proti proříznutí a outdoorové hodnocení pro ochranu čehokoli a kdekoli za každého počasí. </a:t>
            </a:r>
            <a:endParaRPr sz="1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6650249" y="1811401"/>
            <a:ext cx="52752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Kontrolovaný přístup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1212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Zónová oprávnění a 100% auditní záznam uživatelských interakcí.</a:t>
            </a:r>
            <a:endParaRPr sz="1600">
              <a:solidFill>
                <a:srgbClr val="21212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07" name="Google Shape;207;p11"/>
          <p:cNvCxnSpPr/>
          <p:nvPr/>
        </p:nvCxnSpPr>
        <p:spPr>
          <a:xfrm>
            <a:off x="6576799" y="1408386"/>
            <a:ext cx="5422110" cy="1"/>
          </a:xfrm>
          <a:prstGeom prst="straightConnector1">
            <a:avLst/>
          </a:prstGeom>
          <a:noFill/>
          <a:ln cap="flat" cmpd="sng" w="12700">
            <a:solidFill>
              <a:srgbClr val="E7AB19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A picture containing person, metal, rack&#10;&#10;Description automatically generated" id="208" name="Google Shape;2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969" y="874445"/>
            <a:ext cx="5875948" cy="510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/>
          <p:nvPr/>
        </p:nvSpPr>
        <p:spPr>
          <a:xfrm>
            <a:off x="4401819" y="2277031"/>
            <a:ext cx="2850874" cy="2792890"/>
          </a:xfrm>
          <a:prstGeom prst="ellipse">
            <a:avLst/>
          </a:prstGeom>
          <a:solidFill>
            <a:srgbClr val="ECAC00"/>
          </a:solidFill>
          <a:ln>
            <a:noFill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2551430" y="1809388"/>
            <a:ext cx="2153920" cy="451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Tloušťka třmenu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6.5mm </a:t>
            </a:r>
            <a:r>
              <a:rPr i="1" lang="en-US" sz="1200"/>
              <a:t>nebo</a:t>
            </a: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9 mm</a:t>
            </a:r>
            <a:endParaRPr/>
          </a:p>
        </p:txBody>
      </p:sp>
      <p:sp>
        <p:nvSpPr>
          <p:cNvPr id="215" name="Google Shape;215;p12"/>
          <p:cNvSpPr txBox="1"/>
          <p:nvPr/>
        </p:nvSpPr>
        <p:spPr>
          <a:xfrm>
            <a:off x="435275" y="644600"/>
            <a:ext cx="115494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Navrženo tak, aby poskytovalo maximální kontrolu a bezpečnost v těch nejextrémnějších podmínkách.</a:t>
            </a:r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1474470" y="3564669"/>
            <a:ext cx="2153920" cy="451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Materiál třmenu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/>
              <a:t>Ocel kalená bórem</a:t>
            </a:r>
            <a:endParaRPr/>
          </a:p>
        </p:txBody>
      </p:sp>
      <p:sp>
        <p:nvSpPr>
          <p:cNvPr id="217" name="Google Shape;217;p12"/>
          <p:cNvSpPr txBox="1"/>
          <p:nvPr/>
        </p:nvSpPr>
        <p:spPr>
          <a:xfrm>
            <a:off x="2037080" y="4511318"/>
            <a:ext cx="2153920" cy="451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Váha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/>
              <a:t> od </a:t>
            </a: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680g </a:t>
            </a:r>
            <a:endParaRPr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6593840" y="5262473"/>
            <a:ext cx="3616960" cy="451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Certifikace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 , UKCA, NOM, RCM, WPC, KC, ICASA</a:t>
            </a:r>
            <a:endParaRPr/>
          </a:p>
        </p:txBody>
      </p:sp>
      <p:sp>
        <p:nvSpPr>
          <p:cNvPr id="219" name="Google Shape;219;p12"/>
          <p:cNvSpPr txBox="1"/>
          <p:nvPr/>
        </p:nvSpPr>
        <p:spPr>
          <a:xfrm>
            <a:off x="4729480" y="1419447"/>
            <a:ext cx="21540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Žádná baterie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/>
              <a:t>bez údržby</a:t>
            </a:r>
            <a:endParaRPr/>
          </a:p>
        </p:txBody>
      </p:sp>
      <p:sp>
        <p:nvSpPr>
          <p:cNvPr id="220" name="Google Shape;220;p12"/>
          <p:cNvSpPr txBox="1"/>
          <p:nvPr/>
        </p:nvSpPr>
        <p:spPr>
          <a:xfrm>
            <a:off x="1474470" y="2588787"/>
            <a:ext cx="2153920" cy="451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Délka třmenu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25mm, 50mm </a:t>
            </a:r>
            <a:r>
              <a:rPr i="1" lang="en-US" sz="1200"/>
              <a:t>nebo</a:t>
            </a: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100 mm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>
          <a:xfrm>
            <a:off x="7726680" y="2527161"/>
            <a:ext cx="21540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Tělo zámku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/>
              <a:t>Kalená ocel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7726680" y="3451715"/>
            <a:ext cx="21540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Odolnost proti vodě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IP67 – </a:t>
            </a:r>
            <a:r>
              <a:rPr i="1" lang="en-US" sz="1200"/>
              <a:t>Při západce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IP42 – </a:t>
            </a:r>
            <a:r>
              <a:rPr i="1" lang="en-US" sz="1200"/>
              <a:t>při odjištění</a:t>
            </a:r>
            <a:endParaRPr/>
          </a:p>
        </p:txBody>
      </p:sp>
      <p:sp>
        <p:nvSpPr>
          <p:cNvPr id="223" name="Google Shape;223;p12"/>
          <p:cNvSpPr txBox="1"/>
          <p:nvPr/>
        </p:nvSpPr>
        <p:spPr>
          <a:xfrm>
            <a:off x="4597400" y="5895376"/>
            <a:ext cx="2997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Ochranný návlek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/>
              <a:t>Volitelný kryt pro ochranu před sněhem, pískem, sluncem a opakovaným nárazům</a:t>
            </a:r>
            <a:endParaRPr/>
          </a:p>
        </p:txBody>
      </p:sp>
      <p:sp>
        <p:nvSpPr>
          <p:cNvPr id="224" name="Google Shape;224;p12"/>
          <p:cNvSpPr txBox="1"/>
          <p:nvPr/>
        </p:nvSpPr>
        <p:spPr>
          <a:xfrm>
            <a:off x="6883400" y="1807550"/>
            <a:ext cx="2153920" cy="451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Přísně testováno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ASTM F883 &amp; EN16864</a:t>
            </a:r>
            <a:endParaRPr/>
          </a:p>
        </p:txBody>
      </p:sp>
      <p:sp>
        <p:nvSpPr>
          <p:cNvPr id="225" name="Google Shape;225;p12"/>
          <p:cNvSpPr txBox="1"/>
          <p:nvPr/>
        </p:nvSpPr>
        <p:spPr>
          <a:xfrm>
            <a:off x="5250175" y="2412437"/>
            <a:ext cx="1154162" cy="436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Padlock</a:t>
            </a:r>
            <a:endParaRPr/>
          </a:p>
        </p:txBody>
      </p:sp>
      <p:sp>
        <p:nvSpPr>
          <p:cNvPr id="226" name="Google Shape;226;p12"/>
          <p:cNvSpPr txBox="1"/>
          <p:nvPr/>
        </p:nvSpPr>
        <p:spPr>
          <a:xfrm>
            <a:off x="2472690" y="5322203"/>
            <a:ext cx="2875280" cy="451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Možnost krytu proti proříznutí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/>
              <a:t>Zakrytá verze pro maximální bezpečnost</a:t>
            </a:r>
            <a:endParaRPr/>
          </a:p>
        </p:txBody>
      </p:sp>
      <p:sp>
        <p:nvSpPr>
          <p:cNvPr id="227" name="Google Shape;227;p12"/>
          <p:cNvSpPr txBox="1"/>
          <p:nvPr/>
        </p:nvSpPr>
        <p:spPr>
          <a:xfrm>
            <a:off x="7399020" y="4471288"/>
            <a:ext cx="2631440" cy="451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Provozní teplota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-30C to 60C </a:t>
            </a:r>
            <a:endParaRPr/>
          </a:p>
        </p:txBody>
      </p:sp>
      <p:pic>
        <p:nvPicPr>
          <p:cNvPr descr="A picture containing indoor, metalware, lock&#10;&#10;Description automatically generated" id="228" name="Google Shape;2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8128" y="2833048"/>
            <a:ext cx="1652945" cy="2418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/>
        </p:nvSpPr>
        <p:spPr>
          <a:xfrm>
            <a:off x="1705331" y="1043588"/>
            <a:ext cx="8496000" cy="47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/>
              <a:t>Přísně testováno proti</a:t>
            </a:r>
            <a:r>
              <a:rPr b="1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700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ASTM F883 </a:t>
            </a:r>
            <a:r>
              <a:rPr b="1"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2700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EN16864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Životní cyklus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Koroze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Odolnost proti vrtání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Okov zkroucení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Řezání okovem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Tah okovu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Nízkoteplotní dopad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Manuální útok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ESD útok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Magnetický útok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Pád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Ponoření do vody 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800"/>
              <a:buFont typeface="Noto Sans Symbols"/>
              <a:buChar char="✔"/>
            </a:pPr>
            <a:r>
              <a:rPr lang="en-US" sz="1800"/>
              <a:t>Prachotěsný</a:t>
            </a:r>
            <a:endParaRPr sz="1800"/>
          </a:p>
          <a:p>
            <a:pPr indent="-371475" lvl="0" marL="371475" marR="0" rtl="0" algn="l">
              <a:spcBef>
                <a:spcPts val="0"/>
              </a:spcBef>
              <a:spcAft>
                <a:spcPts val="0"/>
              </a:spcAft>
              <a:buSzPts val="1800"/>
              <a:buChar char="✔"/>
            </a:pPr>
            <a:r>
              <a:rPr lang="en-US" sz="1800"/>
              <a:t>atp..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/>
        </p:nvSpPr>
        <p:spPr>
          <a:xfrm>
            <a:off x="514943" y="274916"/>
            <a:ext cx="8180649" cy="38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Hodnocení proti přeříznutí</a:t>
            </a: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lang="en-US" sz="2200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ASTM F883 </a:t>
            </a: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sz="2200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EN16864)</a:t>
            </a:r>
            <a:endParaRPr/>
          </a:p>
        </p:txBody>
      </p:sp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 b="0" l="0" r="55804" t="0"/>
          <a:stretch/>
        </p:blipFill>
        <p:spPr>
          <a:xfrm>
            <a:off x="2983208" y="1586358"/>
            <a:ext cx="1062002" cy="193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/>
          <p:cNvPicPr preferRelativeResize="0"/>
          <p:nvPr/>
        </p:nvPicPr>
        <p:blipFill rotWithShape="1">
          <a:blip r:embed="rId3">
            <a:alphaModFix/>
          </a:blip>
          <a:srcRect b="0" l="48402" r="0" t="0"/>
          <a:stretch/>
        </p:blipFill>
        <p:spPr>
          <a:xfrm rot="-164856">
            <a:off x="5578891" y="1571572"/>
            <a:ext cx="1108835" cy="172919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4"/>
          <p:cNvSpPr txBox="1"/>
          <p:nvPr/>
        </p:nvSpPr>
        <p:spPr>
          <a:xfrm flipH="1">
            <a:off x="2395576" y="3347002"/>
            <a:ext cx="2294793" cy="26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PL6020</a:t>
            </a:r>
            <a:r>
              <a:rPr b="1" lang="en-US" sz="1400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-XXX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 flipH="1">
            <a:off x="4988805" y="3318721"/>
            <a:ext cx="2294793" cy="26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PL6020</a:t>
            </a:r>
            <a:r>
              <a:rPr b="1" lang="en-US" sz="1400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-XXX</a:t>
            </a:r>
            <a:endParaRPr/>
          </a:p>
        </p:txBody>
      </p:sp>
      <p:sp>
        <p:nvSpPr>
          <p:cNvPr id="243" name="Google Shape;243;p14"/>
          <p:cNvSpPr txBox="1"/>
          <p:nvPr/>
        </p:nvSpPr>
        <p:spPr>
          <a:xfrm flipH="1">
            <a:off x="7583364" y="3343073"/>
            <a:ext cx="2773974" cy="26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PL6020</a:t>
            </a:r>
            <a:r>
              <a:rPr b="1" lang="en-US" sz="1400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-025-ACC</a:t>
            </a:r>
            <a:endParaRPr/>
          </a:p>
        </p:txBody>
      </p:sp>
      <p:pic>
        <p:nvPicPr>
          <p:cNvPr descr="ASTM F883 + REDLINE : STANDARD PERFORMANCE SPECIFICATION FOR PADLOCKS -  INCLUDES STANDARD + REDLINE (PDF)" id="244" name="Google Shape;24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319" y="3973090"/>
            <a:ext cx="939097" cy="732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Buy Padlocks Suitable for Your Needs | Lock Shop Warehouse" id="245" name="Google Shape;245;p14"/>
          <p:cNvPicPr preferRelativeResize="0"/>
          <p:nvPr/>
        </p:nvPicPr>
        <p:blipFill rotWithShape="1">
          <a:blip r:embed="rId5">
            <a:alphaModFix/>
          </a:blip>
          <a:srcRect b="13171" l="0" r="0" t="0"/>
          <a:stretch/>
        </p:blipFill>
        <p:spPr>
          <a:xfrm>
            <a:off x="858442" y="5350818"/>
            <a:ext cx="980850" cy="8218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14"/>
          <p:cNvCxnSpPr/>
          <p:nvPr/>
        </p:nvCxnSpPr>
        <p:spPr>
          <a:xfrm>
            <a:off x="648014" y="5075937"/>
            <a:ext cx="9709319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247" name="Google Shape;247;p14"/>
          <p:cNvCxnSpPr/>
          <p:nvPr/>
        </p:nvCxnSpPr>
        <p:spPr>
          <a:xfrm>
            <a:off x="4908404" y="1058921"/>
            <a:ext cx="0" cy="5538758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248" name="Google Shape;248;p14"/>
          <p:cNvCxnSpPr/>
          <p:nvPr/>
        </p:nvCxnSpPr>
        <p:spPr>
          <a:xfrm>
            <a:off x="2360720" y="1058921"/>
            <a:ext cx="0" cy="5538758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249" name="Google Shape;249;p14"/>
          <p:cNvCxnSpPr/>
          <p:nvPr/>
        </p:nvCxnSpPr>
        <p:spPr>
          <a:xfrm>
            <a:off x="10357338" y="1058921"/>
            <a:ext cx="0" cy="5538758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50" name="Google Shape;250;p14"/>
          <p:cNvCxnSpPr/>
          <p:nvPr/>
        </p:nvCxnSpPr>
        <p:spPr>
          <a:xfrm>
            <a:off x="7583362" y="1058921"/>
            <a:ext cx="2" cy="5538758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251" name="Google Shape;251;p14"/>
          <p:cNvCxnSpPr/>
          <p:nvPr/>
        </p:nvCxnSpPr>
        <p:spPr>
          <a:xfrm>
            <a:off x="690057" y="3754160"/>
            <a:ext cx="9667275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52" name="Google Shape;252;p14"/>
          <p:cNvCxnSpPr/>
          <p:nvPr/>
        </p:nvCxnSpPr>
        <p:spPr>
          <a:xfrm>
            <a:off x="648014" y="6597678"/>
            <a:ext cx="9709319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53" name="Google Shape;253;p14"/>
          <p:cNvSpPr txBox="1"/>
          <p:nvPr/>
        </p:nvSpPr>
        <p:spPr>
          <a:xfrm>
            <a:off x="2941087" y="1058921"/>
            <a:ext cx="1077218" cy="42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6.5 mm</a:t>
            </a:r>
            <a:endParaRPr/>
          </a:p>
        </p:txBody>
      </p:sp>
      <p:sp>
        <p:nvSpPr>
          <p:cNvPr id="254" name="Google Shape;254;p14"/>
          <p:cNvSpPr txBox="1"/>
          <p:nvPr/>
        </p:nvSpPr>
        <p:spPr>
          <a:xfrm>
            <a:off x="5597592" y="1036570"/>
            <a:ext cx="1077218" cy="42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9.0 mm</a:t>
            </a:r>
            <a:endParaRPr/>
          </a:p>
        </p:txBody>
      </p:sp>
      <p:sp>
        <p:nvSpPr>
          <p:cNvPr id="255" name="Google Shape;255;p14"/>
          <p:cNvSpPr txBox="1"/>
          <p:nvPr/>
        </p:nvSpPr>
        <p:spPr>
          <a:xfrm>
            <a:off x="8379101" y="1043151"/>
            <a:ext cx="1163780" cy="42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Anti-Cut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2395575" y="5688756"/>
            <a:ext cx="2512828" cy="42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 3</a:t>
            </a:r>
            <a:endParaRPr/>
          </a:p>
        </p:txBody>
      </p:sp>
      <p:sp>
        <p:nvSpPr>
          <p:cNvPr id="257" name="Google Shape;257;p14"/>
          <p:cNvSpPr txBox="1"/>
          <p:nvPr/>
        </p:nvSpPr>
        <p:spPr>
          <a:xfrm>
            <a:off x="4908403" y="5670553"/>
            <a:ext cx="2674960" cy="42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 4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7583362" y="5669116"/>
            <a:ext cx="2773971" cy="42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 6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2325865" y="4233577"/>
            <a:ext cx="2512828" cy="42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 6</a:t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4838693" y="4215374"/>
            <a:ext cx="2674960" cy="42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 6</a:t>
            </a:r>
            <a:endParaRPr/>
          </a:p>
        </p:txBody>
      </p:sp>
      <p:sp>
        <p:nvSpPr>
          <p:cNvPr id="261" name="Google Shape;261;p14"/>
          <p:cNvSpPr txBox="1"/>
          <p:nvPr/>
        </p:nvSpPr>
        <p:spPr>
          <a:xfrm>
            <a:off x="7513652" y="4213937"/>
            <a:ext cx="2773971" cy="42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N/A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1756594" y="4741118"/>
            <a:ext cx="389530" cy="23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F883</a:t>
            </a:r>
            <a:endParaRPr/>
          </a:p>
        </p:txBody>
      </p:sp>
      <p:sp>
        <p:nvSpPr>
          <p:cNvPr id="263" name="Google Shape;263;p14"/>
          <p:cNvSpPr txBox="1"/>
          <p:nvPr/>
        </p:nvSpPr>
        <p:spPr>
          <a:xfrm>
            <a:off x="1614729" y="6265634"/>
            <a:ext cx="673261" cy="23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EN16864</a:t>
            </a:r>
            <a:endParaRPr/>
          </a:p>
        </p:txBody>
      </p:sp>
      <p:cxnSp>
        <p:nvCxnSpPr>
          <p:cNvPr id="264" name="Google Shape;264;p14"/>
          <p:cNvCxnSpPr/>
          <p:nvPr/>
        </p:nvCxnSpPr>
        <p:spPr>
          <a:xfrm>
            <a:off x="646865" y="1027629"/>
            <a:ext cx="0" cy="5581209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65" name="Google Shape;265;p14"/>
          <p:cNvCxnSpPr/>
          <p:nvPr/>
        </p:nvCxnSpPr>
        <p:spPr>
          <a:xfrm>
            <a:off x="648013" y="1037056"/>
            <a:ext cx="9709319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66" name="Google Shape;266;p14"/>
          <p:cNvCxnSpPr/>
          <p:nvPr/>
        </p:nvCxnSpPr>
        <p:spPr>
          <a:xfrm>
            <a:off x="690057" y="1492608"/>
            <a:ext cx="9667275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267" name="Google Shape;26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66756" y="1483670"/>
            <a:ext cx="1370483" cy="1925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"/>
          <p:cNvSpPr txBox="1"/>
          <p:nvPr/>
        </p:nvSpPr>
        <p:spPr>
          <a:xfrm>
            <a:off x="3233216" y="455744"/>
            <a:ext cx="5879815" cy="42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in a variety of shackle options</a:t>
            </a:r>
            <a:endParaRPr/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0296" y="2035402"/>
            <a:ext cx="4297271" cy="376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191" y="3174296"/>
            <a:ext cx="3134707" cy="252229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5"/>
          <p:cNvSpPr txBox="1"/>
          <p:nvPr/>
        </p:nvSpPr>
        <p:spPr>
          <a:xfrm>
            <a:off x="913803" y="5792049"/>
            <a:ext cx="597921" cy="26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6.5mm</a:t>
            </a:r>
            <a:endParaRPr/>
          </a:p>
        </p:txBody>
      </p:sp>
      <p:sp>
        <p:nvSpPr>
          <p:cNvPr id="276" name="Google Shape;276;p15"/>
          <p:cNvSpPr txBox="1"/>
          <p:nvPr/>
        </p:nvSpPr>
        <p:spPr>
          <a:xfrm>
            <a:off x="2839566" y="5781229"/>
            <a:ext cx="448842" cy="26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9mm</a:t>
            </a:r>
            <a:endParaRPr/>
          </a:p>
        </p:txBody>
      </p:sp>
      <p:sp>
        <p:nvSpPr>
          <p:cNvPr id="277" name="Google Shape;277;p15"/>
          <p:cNvSpPr/>
          <p:nvPr/>
        </p:nvSpPr>
        <p:spPr>
          <a:xfrm>
            <a:off x="1933908" y="5651493"/>
            <a:ext cx="411005" cy="418366"/>
          </a:xfrm>
          <a:prstGeom prst="ellipse">
            <a:avLst/>
          </a:prstGeom>
          <a:noFill/>
          <a:ln cap="flat" cmpd="sng" w="12700">
            <a:solidFill>
              <a:srgbClr val="ECAC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78" name="Google Shape;278;p15"/>
          <p:cNvCxnSpPr/>
          <p:nvPr/>
        </p:nvCxnSpPr>
        <p:spPr>
          <a:xfrm flipH="1" rot="10800000">
            <a:off x="1926170" y="5650142"/>
            <a:ext cx="427861" cy="416154"/>
          </a:xfrm>
          <a:prstGeom prst="straightConnector1">
            <a:avLst/>
          </a:prstGeom>
          <a:noFill/>
          <a:ln cap="flat" cmpd="sng" w="25400">
            <a:solidFill>
              <a:srgbClr val="ECAC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79" name="Google Shape;279;p15"/>
          <p:cNvCxnSpPr/>
          <p:nvPr/>
        </p:nvCxnSpPr>
        <p:spPr>
          <a:xfrm rot="10800000">
            <a:off x="5307026" y="3832546"/>
            <a:ext cx="0" cy="436880"/>
          </a:xfrm>
          <a:prstGeom prst="straightConnector1">
            <a:avLst/>
          </a:prstGeom>
          <a:noFill/>
          <a:ln cap="flat" cmpd="sng" w="25400">
            <a:solidFill>
              <a:srgbClr val="ECAC00"/>
            </a:solidFill>
            <a:prstDash val="solid"/>
            <a:miter lim="400000"/>
            <a:headEnd len="med" w="med" type="triangle"/>
            <a:tailEnd len="med" w="med" type="triangle"/>
          </a:ln>
        </p:spPr>
      </p:cxnSp>
      <p:sp>
        <p:nvSpPr>
          <p:cNvPr id="280" name="Google Shape;280;p15"/>
          <p:cNvSpPr txBox="1"/>
          <p:nvPr/>
        </p:nvSpPr>
        <p:spPr>
          <a:xfrm>
            <a:off x="1265852" y="1637537"/>
            <a:ext cx="18723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CAC00"/>
                </a:solidFill>
              </a:rPr>
              <a:t>Průmě</a:t>
            </a:r>
            <a:r>
              <a:rPr lang="en-US" sz="1800" u="sng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r tř</a:t>
            </a:r>
            <a:r>
              <a:rPr lang="en-US" sz="1800" u="sng">
                <a:solidFill>
                  <a:srgbClr val="ECAC00"/>
                </a:solidFill>
              </a:rPr>
              <a:t>menu</a:t>
            </a:r>
            <a:endParaRPr/>
          </a:p>
        </p:txBody>
      </p:sp>
      <p:sp>
        <p:nvSpPr>
          <p:cNvPr id="281" name="Google Shape;281;p15"/>
          <p:cNvSpPr txBox="1"/>
          <p:nvPr/>
        </p:nvSpPr>
        <p:spPr>
          <a:xfrm>
            <a:off x="5962314" y="1622813"/>
            <a:ext cx="16029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CAC00"/>
                </a:solidFill>
              </a:rPr>
              <a:t>Výška </a:t>
            </a:r>
            <a:r>
              <a:rPr lang="en-US" sz="1800" u="sng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třmenu</a:t>
            </a:r>
            <a:endParaRPr/>
          </a:p>
        </p:txBody>
      </p:sp>
      <p:sp>
        <p:nvSpPr>
          <p:cNvPr id="282" name="Google Shape;282;p15"/>
          <p:cNvSpPr txBox="1"/>
          <p:nvPr/>
        </p:nvSpPr>
        <p:spPr>
          <a:xfrm>
            <a:off x="5337712" y="5795525"/>
            <a:ext cx="548228" cy="26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25mm</a:t>
            </a:r>
            <a:endParaRPr/>
          </a:p>
        </p:txBody>
      </p:sp>
      <p:sp>
        <p:nvSpPr>
          <p:cNvPr id="283" name="Google Shape;283;p15"/>
          <p:cNvSpPr txBox="1"/>
          <p:nvPr/>
        </p:nvSpPr>
        <p:spPr>
          <a:xfrm>
            <a:off x="6603408" y="5799556"/>
            <a:ext cx="548228" cy="26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50mm</a:t>
            </a:r>
            <a:endParaRPr/>
          </a:p>
        </p:txBody>
      </p:sp>
      <p:sp>
        <p:nvSpPr>
          <p:cNvPr id="284" name="Google Shape;284;p15"/>
          <p:cNvSpPr txBox="1"/>
          <p:nvPr/>
        </p:nvSpPr>
        <p:spPr>
          <a:xfrm>
            <a:off x="7854195" y="5795525"/>
            <a:ext cx="647613" cy="26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100mm</a:t>
            </a: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9726350" y="5758928"/>
            <a:ext cx="20523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Anti-Cut </a:t>
            </a:r>
            <a:r>
              <a:rPr lang="en-US"/>
              <a:t>verze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/>
              <a:t>Zahalená varianta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Dostupný pouze v</a:t>
            </a: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9mm/25mm 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9829754" y="1622813"/>
            <a:ext cx="17313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Anti-Cut </a:t>
            </a:r>
            <a:r>
              <a:rPr lang="en-US" sz="1800" u="sng">
                <a:solidFill>
                  <a:srgbClr val="ECAC00"/>
                </a:solidFill>
              </a:rPr>
              <a:t>verze</a:t>
            </a:r>
            <a:endParaRPr/>
          </a:p>
        </p:txBody>
      </p:sp>
      <p:cxnSp>
        <p:nvCxnSpPr>
          <p:cNvPr id="287" name="Google Shape;287;p15"/>
          <p:cNvCxnSpPr/>
          <p:nvPr/>
        </p:nvCxnSpPr>
        <p:spPr>
          <a:xfrm rot="10800000">
            <a:off x="6651807" y="3294066"/>
            <a:ext cx="0" cy="975360"/>
          </a:xfrm>
          <a:prstGeom prst="straightConnector1">
            <a:avLst/>
          </a:prstGeom>
          <a:noFill/>
          <a:ln cap="flat" cmpd="sng" w="25400">
            <a:solidFill>
              <a:srgbClr val="ECAC00"/>
            </a:solidFill>
            <a:prstDash val="solid"/>
            <a:miter lim="400000"/>
            <a:headEnd len="med" w="med" type="triangle"/>
            <a:tailEnd len="med" w="med" type="triangle"/>
          </a:ln>
        </p:spPr>
      </p:cxnSp>
      <p:cxnSp>
        <p:nvCxnSpPr>
          <p:cNvPr id="288" name="Google Shape;288;p15"/>
          <p:cNvCxnSpPr/>
          <p:nvPr/>
        </p:nvCxnSpPr>
        <p:spPr>
          <a:xfrm rot="10800000">
            <a:off x="8020522" y="2391066"/>
            <a:ext cx="0" cy="1878361"/>
          </a:xfrm>
          <a:prstGeom prst="straightConnector1">
            <a:avLst/>
          </a:prstGeom>
          <a:noFill/>
          <a:ln cap="flat" cmpd="sng" w="25400">
            <a:solidFill>
              <a:srgbClr val="ECAC00"/>
            </a:solidFill>
            <a:prstDash val="solid"/>
            <a:miter lim="400000"/>
            <a:headEnd len="med" w="med" type="triangle"/>
            <a:tailEnd len="med" w="med" type="triangle"/>
          </a:ln>
        </p:spPr>
      </p:cxnSp>
      <p:pic>
        <p:nvPicPr>
          <p:cNvPr id="289" name="Google Shape;28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37356" y="3120262"/>
            <a:ext cx="1872305" cy="2630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2.png" id="295" name="Google Shape;2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8160" y="178982"/>
            <a:ext cx="470749" cy="282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up, metalware&#10;&#10;Description automatically generated" id="296" name="Google Shape;2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1553" y="1454890"/>
            <a:ext cx="2072976" cy="286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ndoor, remote, dark, projector&#10;&#10;Description automatically generated" id="297" name="Google Shape;29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4973" y="4129014"/>
            <a:ext cx="3348520" cy="2753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up, metalware, lock, dark&#10;&#10;Description automatically generated" id="298" name="Google Shape;29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25834">
            <a:off x="1086695" y="1320847"/>
            <a:ext cx="2036428" cy="29400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16"/>
          <p:cNvCxnSpPr/>
          <p:nvPr/>
        </p:nvCxnSpPr>
        <p:spPr>
          <a:xfrm flipH="1" rot="10800000">
            <a:off x="3637650" y="5795717"/>
            <a:ext cx="754912" cy="1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16"/>
          <p:cNvCxnSpPr/>
          <p:nvPr/>
        </p:nvCxnSpPr>
        <p:spPr>
          <a:xfrm>
            <a:off x="1146247" y="1950093"/>
            <a:ext cx="417453" cy="1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16"/>
          <p:cNvSpPr txBox="1"/>
          <p:nvPr/>
        </p:nvSpPr>
        <p:spPr>
          <a:xfrm>
            <a:off x="136215" y="1865454"/>
            <a:ext cx="13832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/>
              <a:t>Třmen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Bórem kalená ocel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4267602" y="4209252"/>
            <a:ext cx="10903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/>
              <a:t>Značky shody Sériové číslo - Laserem leptané</a:t>
            </a:r>
            <a:endParaRPr/>
          </a:p>
        </p:txBody>
      </p:sp>
      <p:sp>
        <p:nvSpPr>
          <p:cNvPr id="303" name="Google Shape;303;p16"/>
          <p:cNvSpPr txBox="1"/>
          <p:nvPr/>
        </p:nvSpPr>
        <p:spPr>
          <a:xfrm>
            <a:off x="4369929" y="5652444"/>
            <a:ext cx="12036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 </a:t>
            </a:r>
            <a:r>
              <a:rPr b="1" lang="en-US" sz="900">
                <a:latin typeface="Helvetica Neue"/>
                <a:ea typeface="Helvetica Neue"/>
                <a:cs typeface="Helvetica Neue"/>
                <a:sym typeface="Helvetica Neue"/>
              </a:rPr>
              <a:t>vstup</a:t>
            </a:r>
            <a:endParaRPr b="1" sz="9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04" name="Google Shape;304;p16"/>
          <p:cNvCxnSpPr/>
          <p:nvPr/>
        </p:nvCxnSpPr>
        <p:spPr>
          <a:xfrm>
            <a:off x="1896183" y="5752987"/>
            <a:ext cx="417453" cy="1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" name="Google Shape;305;p16"/>
          <p:cNvSpPr txBox="1"/>
          <p:nvPr/>
        </p:nvSpPr>
        <p:spPr>
          <a:xfrm>
            <a:off x="642507" y="5539586"/>
            <a:ext cx="1887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/>
              <a:t>Tělo zámku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kalená ocel</a:t>
            </a:r>
            <a:endParaRPr/>
          </a:p>
        </p:txBody>
      </p:sp>
      <p:cxnSp>
        <p:nvCxnSpPr>
          <p:cNvPr id="306" name="Google Shape;306;p16"/>
          <p:cNvCxnSpPr/>
          <p:nvPr/>
        </p:nvCxnSpPr>
        <p:spPr>
          <a:xfrm rot="10800000">
            <a:off x="4234327" y="3627632"/>
            <a:ext cx="0" cy="687733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7" name="Google Shape;307;p16"/>
          <p:cNvPicPr preferRelativeResize="0"/>
          <p:nvPr/>
        </p:nvPicPr>
        <p:blipFill rotWithShape="1">
          <a:blip r:embed="rId7">
            <a:alphaModFix/>
          </a:blip>
          <a:srcRect b="8882" l="34520" r="27488" t="6006"/>
          <a:stretch/>
        </p:blipFill>
        <p:spPr>
          <a:xfrm>
            <a:off x="6771594" y="1663762"/>
            <a:ext cx="1967951" cy="2753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oll of toilet paper&#10;&#10;Description automatically generated with medium confidence" id="308" name="Google Shape;30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05802" y="4746533"/>
            <a:ext cx="3289291" cy="1924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omputer mouse&#10;&#10;Description automatically generated with medium confidence" id="309" name="Google Shape;309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73903" y="3397549"/>
            <a:ext cx="1863872" cy="183563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6"/>
          <p:cNvSpPr txBox="1"/>
          <p:nvPr/>
        </p:nvSpPr>
        <p:spPr>
          <a:xfrm>
            <a:off x="2114527" y="467998"/>
            <a:ext cx="7673576" cy="420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Designed to provide the best application experience</a:t>
            </a:r>
            <a:endParaRPr/>
          </a:p>
        </p:txBody>
      </p:sp>
      <p:sp>
        <p:nvSpPr>
          <p:cNvPr id="311" name="Google Shape;311;p16"/>
          <p:cNvSpPr txBox="1"/>
          <p:nvPr/>
        </p:nvSpPr>
        <p:spPr>
          <a:xfrm>
            <a:off x="8974206" y="2576864"/>
            <a:ext cx="28417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/>
              <a:t>Volitelný ochranný kryt Dodatečná ochrana proti sněhu, písku, slunci a nárazu</a:t>
            </a:r>
            <a:endParaRPr/>
          </a:p>
        </p:txBody>
      </p:sp>
      <p:cxnSp>
        <p:nvCxnSpPr>
          <p:cNvPr id="312" name="Google Shape;312;p16"/>
          <p:cNvCxnSpPr/>
          <p:nvPr/>
        </p:nvCxnSpPr>
        <p:spPr>
          <a:xfrm flipH="1" rot="10800000">
            <a:off x="8596750" y="2957814"/>
            <a:ext cx="754912" cy="1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metalware, lock, black&#10;&#10;Description automatically generated" id="317" name="Google Shape;3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4400" y="2205976"/>
            <a:ext cx="1563945" cy="228815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7"/>
          <p:cNvSpPr txBox="1"/>
          <p:nvPr/>
        </p:nvSpPr>
        <p:spPr>
          <a:xfrm>
            <a:off x="1483693" y="446258"/>
            <a:ext cx="93615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Možnost nasazení visacího zámku – s cestou upgradu na LIVE Přístup</a:t>
            </a:r>
            <a:endParaRPr/>
          </a:p>
        </p:txBody>
      </p:sp>
      <p:pic>
        <p:nvPicPr>
          <p:cNvPr descr="A black video game controller&#10;&#10;Description automatically generated with low confidence" id="319" name="Google Shape;3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3527" y="3089137"/>
            <a:ext cx="1217146" cy="71929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4448345" y="2783361"/>
            <a:ext cx="586699" cy="11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50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+</a:t>
            </a:r>
            <a:endParaRPr/>
          </a:p>
        </p:txBody>
      </p:sp>
      <p:sp>
        <p:nvSpPr>
          <p:cNvPr id="321" name="Google Shape;321;p17"/>
          <p:cNvSpPr txBox="1"/>
          <p:nvPr/>
        </p:nvSpPr>
        <p:spPr>
          <a:xfrm>
            <a:off x="6438874" y="2783361"/>
            <a:ext cx="586699" cy="1197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50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+</a:t>
            </a:r>
            <a:endParaRPr/>
          </a:p>
        </p:txBody>
      </p:sp>
      <p:sp>
        <p:nvSpPr>
          <p:cNvPr id="322" name="Google Shape;322;p17"/>
          <p:cNvSpPr txBox="1"/>
          <p:nvPr/>
        </p:nvSpPr>
        <p:spPr>
          <a:xfrm>
            <a:off x="2880379" y="1572655"/>
            <a:ext cx="6283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Nepřipojené prostředí – Bez LIVE Přístupu Software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3321726" y="4295366"/>
            <a:ext cx="689291" cy="26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Padlock</a:t>
            </a:r>
            <a:endParaRPr/>
          </a:p>
        </p:txBody>
      </p:sp>
      <p:sp>
        <p:nvSpPr>
          <p:cNvPr id="324" name="Google Shape;324;p17"/>
          <p:cNvSpPr txBox="1"/>
          <p:nvPr/>
        </p:nvSpPr>
        <p:spPr>
          <a:xfrm>
            <a:off x="2768645" y="5688249"/>
            <a:ext cx="53766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rgbClr val="ECAC00"/>
                </a:solidFill>
              </a:rPr>
              <a:t>Přístup jedním klíčem zabezpečený kódem definovaným na webu (SDC) </a:t>
            </a:r>
            <a:endParaRPr sz="1600">
              <a:solidFill>
                <a:srgbClr val="ECAC00"/>
              </a:solidFill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ECAC00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rgbClr val="ECAC00"/>
                </a:solidFill>
              </a:rPr>
              <a:t>12hodinový časový limit klíče</a:t>
            </a:r>
            <a:endParaRPr/>
          </a:p>
        </p:txBody>
      </p:sp>
      <p:sp>
        <p:nvSpPr>
          <p:cNvPr id="325" name="Google Shape;325;p17"/>
          <p:cNvSpPr txBox="1"/>
          <p:nvPr/>
        </p:nvSpPr>
        <p:spPr>
          <a:xfrm>
            <a:off x="5341484" y="4318841"/>
            <a:ext cx="750205" cy="266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OneKEY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6870853" y="4137149"/>
            <a:ext cx="1732847" cy="48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OneKEY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Programming Station</a:t>
            </a:r>
            <a:endParaRPr/>
          </a:p>
        </p:txBody>
      </p:sp>
      <p:pic>
        <p:nvPicPr>
          <p:cNvPr descr="Keys and tools | EAS-Resatec" id="327" name="Google Shape;32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50700" y="2618658"/>
            <a:ext cx="1655855" cy="165585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7"/>
          <p:cNvSpPr/>
          <p:nvPr/>
        </p:nvSpPr>
        <p:spPr>
          <a:xfrm>
            <a:off x="2514600" y="2081568"/>
            <a:ext cx="7149517" cy="2809213"/>
          </a:xfrm>
          <a:prstGeom prst="roundRect">
            <a:avLst>
              <a:gd fmla="val 10785" name="adj"/>
            </a:avLst>
          </a:prstGeom>
          <a:noFill/>
          <a:ln cap="flat" cmpd="sng" w="57150">
            <a:solidFill>
              <a:srgbClr val="ECAC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 txBox="1"/>
          <p:nvPr/>
        </p:nvSpPr>
        <p:spPr>
          <a:xfrm>
            <a:off x="1862270" y="579537"/>
            <a:ext cx="86691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Příklad nasazení visacího zámku ve velké prodejně pro kutily v USA</a:t>
            </a:r>
            <a:endParaRPr/>
          </a:p>
        </p:txBody>
      </p:sp>
      <p:pic>
        <p:nvPicPr>
          <p:cNvPr descr="A close-up of a bicycle wheel&#10;&#10;Description automatically generated with low confidence" id="334" name="Google Shape;3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366304" y="2247994"/>
            <a:ext cx="3759943" cy="281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685327" y="2247995"/>
            <a:ext cx="3759943" cy="2819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onnector&#10;&#10;Description automatically generated" id="336" name="Google Shape;33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736958" y="2247994"/>
            <a:ext cx="3759943" cy="2819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uilding, outdoor, metalware, chain&#10;&#10;Description automatically generated" id="337" name="Google Shape;33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8769971" y="2247994"/>
            <a:ext cx="3759943" cy="2819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"/>
          <p:cNvSpPr txBox="1"/>
          <p:nvPr/>
        </p:nvSpPr>
        <p:spPr>
          <a:xfrm>
            <a:off x="4890544" y="3719697"/>
            <a:ext cx="2410917" cy="605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/>
        </p:nvSpPr>
        <p:spPr>
          <a:xfrm>
            <a:off x="1337892" y="792543"/>
            <a:ext cx="6899545" cy="497572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latin typeface="Helvetica Neue Light"/>
                <a:ea typeface="Helvetica Neue Light"/>
                <a:cs typeface="Helvetica Neue Light"/>
                <a:sym typeface="Helvetica Neue Light"/>
              </a:rPr>
              <a:t>Kde dnes fungují chytré zámky…</a:t>
            </a:r>
            <a:endParaRPr b="1" sz="29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Picture 4" id="118" name="Google Shape;1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7892" y="1983124"/>
            <a:ext cx="4225091" cy="3584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2032486" y="4392217"/>
            <a:ext cx="2835944" cy="10590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SAMPLE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Add your customer walk-through image of existing smart lock applications</a:t>
            </a:r>
            <a:endParaRPr sz="11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Picture 6" id="120" name="Google Shape;12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6318207" y="1666085"/>
            <a:ext cx="3585016" cy="421909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6692701" y="4392217"/>
            <a:ext cx="2835944" cy="10590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SAMPLE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Add your customer walk-through image of existing smart lock applications</a:t>
            </a:r>
            <a:endParaRPr sz="11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umb_IMG_3542_1024.jpg" id="126" name="Google Shape;1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9253" y="1781882"/>
            <a:ext cx="3510590" cy="3763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_IMG_3563_1024.jpg"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0049" y="1781882"/>
            <a:ext cx="4101752" cy="3763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1226179" y="755872"/>
            <a:ext cx="68994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…</a:t>
            </a:r>
            <a:r>
              <a:rPr b="1" lang="en-US" sz="2900">
                <a:latin typeface="Helvetica Neue Light"/>
                <a:ea typeface="Helvetica Neue Light"/>
                <a:cs typeface="Helvetica Neue Light"/>
                <a:sym typeface="Helvetica Neue Light"/>
              </a:rPr>
              <a:t>kde nefunguji </a:t>
            </a:r>
            <a:r>
              <a:rPr b="1" lang="en-US" sz="2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</a:t>
            </a:r>
            <a:r>
              <a:rPr b="1" lang="en-US" sz="2900">
                <a:latin typeface="Helvetica Neue Light"/>
                <a:ea typeface="Helvetica Neue Light"/>
                <a:cs typeface="Helvetica Neue Light"/>
                <a:sym typeface="Helvetica Neue Light"/>
              </a:rPr>
              <a:t>ve vnitřních prostorech</a:t>
            </a:r>
            <a:endParaRPr b="1" sz="29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2032486" y="4392217"/>
            <a:ext cx="3090233" cy="971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SAMPLE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Add customer walk-through image of mechanical locks that can be replaced with Padlock</a:t>
            </a:r>
            <a:endParaRPr sz="11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6785689" y="4392217"/>
            <a:ext cx="3090233" cy="971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SAMPLE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Add customer walk-through image of mechanical locks that can be replaced with Padlock</a:t>
            </a:r>
            <a:endParaRPr sz="11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umb_IMG_3579_1024.jpg"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5123" r="19439" t="0"/>
          <a:stretch/>
        </p:blipFill>
        <p:spPr>
          <a:xfrm>
            <a:off x="5962593" y="2189607"/>
            <a:ext cx="2979725" cy="2962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_IMG_3555_1024.jpg" id="136" name="Google Shape;1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2838" y="2189607"/>
            <a:ext cx="2239735" cy="2986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erican Lock Products | Master Lock" id="137" name="Google Shape;137;p4"/>
          <p:cNvPicPr preferRelativeResize="0"/>
          <p:nvPr/>
        </p:nvPicPr>
        <p:blipFill rotWithShape="1">
          <a:blip r:embed="rId5">
            <a:alphaModFix/>
          </a:blip>
          <a:srcRect b="0" l="39627" r="0" t="0"/>
          <a:stretch/>
        </p:blipFill>
        <p:spPr>
          <a:xfrm>
            <a:off x="1027754" y="2267079"/>
            <a:ext cx="4378558" cy="29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1027749" y="839650"/>
            <a:ext cx="83064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…</a:t>
            </a:r>
            <a:r>
              <a:rPr b="1" lang="en-US" sz="2900">
                <a:latin typeface="Helvetica Neue Light"/>
                <a:ea typeface="Helvetica Neue Light"/>
                <a:cs typeface="Helvetica Neue Light"/>
                <a:sym typeface="Helvetica Neue Light"/>
              </a:rPr>
              <a:t>a kde nefungují</a:t>
            </a:r>
            <a:r>
              <a:rPr b="1" lang="en-US" sz="2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- </a:t>
            </a:r>
            <a:r>
              <a:rPr b="1" lang="en-US" sz="2900">
                <a:latin typeface="Helvetica Neue Light"/>
                <a:ea typeface="Helvetica Neue Light"/>
                <a:cs typeface="Helvetica Neue Light"/>
                <a:sym typeface="Helvetica Neue Light"/>
              </a:rPr>
              <a:t>ve venkovních prostorech</a:t>
            </a:r>
            <a:endParaRPr b="1" sz="29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1738792" y="4355307"/>
            <a:ext cx="3090233" cy="792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SAMPLE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Add customer walk-through image of mechanical locks that can be replaced with Padlock</a:t>
            </a:r>
            <a:endParaRPr sz="11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6943950" y="4314459"/>
            <a:ext cx="3090233" cy="792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700" lIns="12700" spcFirstLastPara="1" rIns="12700" wrap="square" tIns="12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SAMPLE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Add customer walk-through image of mechanical locks that can be replaced with Padlock</a:t>
            </a:r>
            <a:endParaRPr sz="11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/>
        </p:nvSpPr>
        <p:spPr>
          <a:xfrm>
            <a:off x="928007" y="540852"/>
            <a:ext cx="6806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/>
              <a:t>Limity mechanických visacích zámků..</a:t>
            </a:r>
            <a:endParaRPr/>
          </a:p>
        </p:txBody>
      </p:sp>
      <p:pic>
        <p:nvPicPr>
          <p:cNvPr descr="A picture containing indoor&#10;&#10;Description automatically generated"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1747" y="1802597"/>
            <a:ext cx="2680290" cy="400308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6289964" y="1849081"/>
            <a:ext cx="5551800" cy="31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Limitující: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 Light"/>
              <a:buChar char="●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Časově náročná správa klíčů Riziko ztráty klíče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 Light"/>
              <a:buChar char="●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Náklady na překlíčování a změnu jádra 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 Light"/>
              <a:buChar char="●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Zapomenutí správného klíče způsobuje nepříjemnosti pro obchodního partnera a zákazníka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 Light"/>
              <a:buChar char="●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Klíče lze snadno zkopírovat 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 Light"/>
              <a:buChar char="●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Snadné zcizení a překonání zámku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 Light"/>
              <a:buChar char="●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Žádná auditní stopa nebo řízený přístup prostřednictvím softwaru</a:t>
            </a:r>
            <a:endParaRPr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727" y="2519680"/>
            <a:ext cx="1818640" cy="296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olman Solid Brass Lock 3 Padlock for Indoor and Outdoor Rustless Die-Cast  Wardrobe Truck Door Iron Gate Mechanical Combination Works with DeWalt  Makita Ryobi Accessories K005 - Walmart.com"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715" y="1646555"/>
            <a:ext cx="3895725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534300" y="550000"/>
            <a:ext cx="9041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/>
              <a:t>Omezení s mechanickými kombinovanými visacími zámky</a:t>
            </a:r>
            <a:endParaRPr/>
          </a:p>
        </p:txBody>
      </p:sp>
      <p:sp>
        <p:nvSpPr>
          <p:cNvPr id="155" name="Google Shape;155;p6"/>
          <p:cNvSpPr txBox="1"/>
          <p:nvPr/>
        </p:nvSpPr>
        <p:spPr>
          <a:xfrm>
            <a:off x="4436812" y="2014498"/>
            <a:ext cx="7919100" cy="31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Omezující: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Nejsou tak bezpečné jako jejich protějšky s klíčem 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Riziko odkoukání kombinace 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Pouze 999 potenciálních kombinací kódů (3 kolečka) 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Snadná detekce správné polohy číselníku dotykem a hmatem 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Pokud je kód prolomený, někdo může potenciálně nakonfigurovat jiný kód, který zabrání majiteli následně otevřít visací zámek 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Snadné překonání zámku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Žádná auditní stopa nebo řízený přístup prostřednictvím softwaru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/>
        </p:nvSpPr>
        <p:spPr>
          <a:xfrm>
            <a:off x="1027824" y="637950"/>
            <a:ext cx="66813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/>
              <a:t>Omezení s elektronickými visacími zámky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4358640" y="1781405"/>
            <a:ext cx="7457400" cy="34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Omezení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Vyšší pořizovací cena než mechanických visacích zámků 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Včetně baterií – Typická životnost 2 až 3 roky před výměnou 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Omezený venkovní výkon baterie - kvůli horku nebo chladu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Vyšší celkové náklady na vlastnictví až po výměnu stovek (nebo dokonce tisíců) baterií se rozprostírají na obrovském počtu míst 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Celkové náklady na výměnu baterie zahrnují baterie, cestu servisního technika a potenciální náklady na přeprogramování 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Pokud je baterie vybitá, hrozí vysoké riziko výpadku kvůli zamezení přístupu ke kritické infrastruktuře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Nokē Smart HD Padlock"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3665" y="1781404"/>
            <a:ext cx="1546352" cy="282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ke App-Controlled Smart Padlock"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6042" y="3632279"/>
            <a:ext cx="1156855" cy="164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/>
        </p:nvSpPr>
        <p:spPr>
          <a:xfrm>
            <a:off x="4689449" y="3029639"/>
            <a:ext cx="2367636" cy="605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Solution (B)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1262743" y="1849594"/>
            <a:ext cx="9666514" cy="2858672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1112375" y="595550"/>
            <a:ext cx="9898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CAC00"/>
                </a:solidFill>
              </a:rPr>
              <a:t>Spravovaný přístup</a:t>
            </a:r>
            <a:r>
              <a:rPr b="1" lang="en-US" sz="2400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b="1" lang="en-US" sz="2400">
                <a:solidFill>
                  <a:srgbClr val="ECAC00"/>
                </a:solidFill>
                <a:latin typeface="Arial"/>
                <a:ea typeface="Arial"/>
                <a:cs typeface="Arial"/>
                <a:sym typeface="Arial"/>
              </a:rPr>
              <a:t>Audit</a:t>
            </a:r>
            <a:r>
              <a:rPr b="1" lang="en-US" sz="2400">
                <a:solidFill>
                  <a:srgbClr val="ECAC00"/>
                </a:solidFill>
              </a:rPr>
              <a:t>ní stopa</a:t>
            </a:r>
            <a:r>
              <a:rPr b="1" lang="en-US" sz="2400"/>
              <a:t> s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OneKEY and LIVE </a:t>
            </a:r>
            <a:r>
              <a:rPr b="1" lang="en-US" sz="2400"/>
              <a:t>přístupem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Jediný klíč pro správu, zabezpečení a sledování přístupu k vašim nejdůležitějším aktivům – uvnitř i vně.</a:t>
            </a:r>
            <a:endParaRPr/>
          </a:p>
        </p:txBody>
      </p:sp>
      <p:pic>
        <p:nvPicPr>
          <p:cNvPr descr="Picture 11"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278077" y="2510120"/>
            <a:ext cx="729984" cy="1850951"/>
          </a:xfrm>
          <a:custGeom>
            <a:rect b="b" l="l" r="r" t="t"/>
            <a:pathLst>
              <a:path extrusionOk="0" h="21558" w="21600">
                <a:moveTo>
                  <a:pt x="10755" y="0"/>
                </a:moveTo>
                <a:cubicBezTo>
                  <a:pt x="9201" y="0"/>
                  <a:pt x="7646" y="13"/>
                  <a:pt x="7235" y="40"/>
                </a:cubicBezTo>
                <a:lnTo>
                  <a:pt x="6601" y="81"/>
                </a:lnTo>
                <a:lnTo>
                  <a:pt x="6511" y="1535"/>
                </a:lnTo>
                <a:cubicBezTo>
                  <a:pt x="6410" y="3155"/>
                  <a:pt x="6349" y="3280"/>
                  <a:pt x="4822" y="5178"/>
                </a:cubicBezTo>
                <a:cubicBezTo>
                  <a:pt x="3166" y="7236"/>
                  <a:pt x="1763" y="9651"/>
                  <a:pt x="977" y="11790"/>
                </a:cubicBezTo>
                <a:cubicBezTo>
                  <a:pt x="206" y="13886"/>
                  <a:pt x="27" y="14885"/>
                  <a:pt x="13" y="17189"/>
                </a:cubicBezTo>
                <a:lnTo>
                  <a:pt x="0" y="19424"/>
                </a:lnTo>
                <a:lnTo>
                  <a:pt x="555" y="19884"/>
                </a:lnTo>
                <a:cubicBezTo>
                  <a:pt x="1807" y="20923"/>
                  <a:pt x="3603" y="21326"/>
                  <a:pt x="7868" y="21524"/>
                </a:cubicBezTo>
                <a:cubicBezTo>
                  <a:pt x="9497" y="21600"/>
                  <a:pt x="13838" y="21542"/>
                  <a:pt x="15499" y="21424"/>
                </a:cubicBezTo>
                <a:cubicBezTo>
                  <a:pt x="18579" y="21204"/>
                  <a:pt x="20470" y="20601"/>
                  <a:pt x="21279" y="19579"/>
                </a:cubicBezTo>
                <a:cubicBezTo>
                  <a:pt x="21553" y="19233"/>
                  <a:pt x="21600" y="18935"/>
                  <a:pt x="21600" y="17635"/>
                </a:cubicBezTo>
                <a:cubicBezTo>
                  <a:pt x="21600" y="13289"/>
                  <a:pt x="19891" y="9061"/>
                  <a:pt x="16405" y="4776"/>
                </a:cubicBezTo>
                <a:cubicBezTo>
                  <a:pt x="15288" y="3403"/>
                  <a:pt x="15131" y="3023"/>
                  <a:pt x="15012" y="1466"/>
                </a:cubicBezTo>
                <a:lnTo>
                  <a:pt x="14904" y="81"/>
                </a:lnTo>
                <a:lnTo>
                  <a:pt x="14271" y="40"/>
                </a:lnTo>
                <a:cubicBezTo>
                  <a:pt x="13861" y="13"/>
                  <a:pt x="12309" y="0"/>
                  <a:pt x="10755" y="0"/>
                </a:cubicBezTo>
                <a:close/>
                <a:moveTo>
                  <a:pt x="5660" y="19836"/>
                </a:moveTo>
                <a:cubicBezTo>
                  <a:pt x="9777" y="19826"/>
                  <a:pt x="17961" y="19852"/>
                  <a:pt x="18061" y="19889"/>
                </a:cubicBezTo>
                <a:cubicBezTo>
                  <a:pt x="18202" y="19940"/>
                  <a:pt x="16909" y="20385"/>
                  <a:pt x="16168" y="20540"/>
                </a:cubicBezTo>
                <a:cubicBezTo>
                  <a:pt x="15202" y="20742"/>
                  <a:pt x="14368" y="20813"/>
                  <a:pt x="12346" y="20863"/>
                </a:cubicBezTo>
                <a:cubicBezTo>
                  <a:pt x="11362" y="20888"/>
                  <a:pt x="10505" y="20904"/>
                  <a:pt x="10443" y="20899"/>
                </a:cubicBezTo>
                <a:cubicBezTo>
                  <a:pt x="10382" y="20895"/>
                  <a:pt x="10001" y="20886"/>
                  <a:pt x="9599" y="20879"/>
                </a:cubicBezTo>
                <a:cubicBezTo>
                  <a:pt x="7214" y="20836"/>
                  <a:pt x="5979" y="20717"/>
                  <a:pt x="4829" y="20422"/>
                </a:cubicBezTo>
                <a:cubicBezTo>
                  <a:pt x="4053" y="20224"/>
                  <a:pt x="3253" y="19917"/>
                  <a:pt x="3348" y="19857"/>
                </a:cubicBezTo>
                <a:cubicBezTo>
                  <a:pt x="3367" y="19845"/>
                  <a:pt x="4288" y="19839"/>
                  <a:pt x="5660" y="19836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2743" y="4902002"/>
            <a:ext cx="9666514" cy="70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/>
          <p:cNvPicPr preferRelativeResize="0"/>
          <p:nvPr/>
        </p:nvPicPr>
        <p:blipFill rotWithShape="1">
          <a:blip r:embed="rId5">
            <a:alphaModFix/>
          </a:blip>
          <a:srcRect b="0" l="6693" r="2417" t="0"/>
          <a:stretch/>
        </p:blipFill>
        <p:spPr>
          <a:xfrm>
            <a:off x="8403513" y="2581114"/>
            <a:ext cx="2177699" cy="199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1779317" y="2070575"/>
            <a:ext cx="9204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Padlock </a:t>
            </a:r>
            <a:endParaRPr/>
          </a:p>
        </p:txBody>
      </p:sp>
      <p:sp>
        <p:nvSpPr>
          <p:cNvPr id="179" name="Google Shape;179;p9"/>
          <p:cNvSpPr txBox="1"/>
          <p:nvPr/>
        </p:nvSpPr>
        <p:spPr>
          <a:xfrm>
            <a:off x="5177309" y="2076355"/>
            <a:ext cx="9028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OneKEY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8618291" y="2068047"/>
            <a:ext cx="20665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 Access Software</a:t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3146703" y="3163983"/>
            <a:ext cx="1199643" cy="54322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9525">
            <a:solidFill>
              <a:srgbClr val="ECA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6837714" y="3163983"/>
            <a:ext cx="1199643" cy="54322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9525">
            <a:solidFill>
              <a:srgbClr val="ECA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3887863" y="6015831"/>
            <a:ext cx="4416274" cy="297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Kompletní řešení řízení přístupu</a:t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 rot="5400000">
            <a:off x="5886567" y="979966"/>
            <a:ext cx="418867" cy="966651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A picture containing metalware, lock, black&#10;&#10;Description automatically generated" id="185" name="Google Shape;18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1730" y="2375824"/>
            <a:ext cx="1508357" cy="220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2018-07-16T12:41:25Z</dcterms:created>
  <dc:creator>Aja, Dan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0x010100CC1EA808CCA0C249823EC0AF8EBE12B9</vt:lpwstr>
  </property>
  <property fmtid="{D5CDD505-2E9C-101B-9397-08002B2CF9AE}" pid="3" name="MediaServiceImageTags">
    <vt:lpwstr/>
  </property>
</Properties>
</file>